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59" d="100"/>
          <a:sy n="59" d="100"/>
        </p:scale>
        <p:origin x="16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59" y="2166364"/>
            <a:ext cx="11471565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96250"/>
            <a:ext cx="9144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9/26/2014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9/26/2014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4" y="274638"/>
            <a:ext cx="2402380" cy="58975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274638"/>
            <a:ext cx="7973291" cy="58975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22854"/>
            <a:ext cx="2743196" cy="365125"/>
          </a:xfrm>
        </p:spPr>
        <p:txBody>
          <a:bodyPr/>
          <a:lstStyle/>
          <a:p>
            <a:fld id="{96DFF08F-DC6B-4601-B491-B0F83F6DD2DA}" type="datetimeFigureOut">
              <a:rPr lang="en-US" dirty="0"/>
              <a:t>9/26/2014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5" y="6422854"/>
            <a:ext cx="427966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48" y="6422854"/>
            <a:ext cx="879759" cy="365125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9/26/2014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91" y="2208879"/>
            <a:ext cx="105156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91" y="4010334"/>
            <a:ext cx="105156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9/26/2014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0391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9/26/2014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008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7008" y="2656566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31230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31230" y="2656564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9/26/2014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9/26/2014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9/26/2014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6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9/26/2014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9/26/2014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2919" y="2011680"/>
            <a:ext cx="978408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4"/>
            <a:ext cx="3000894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9/26/2014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629" y="284176"/>
            <a:ext cx="10856370" cy="1508760"/>
          </a:xfrm>
        </p:spPr>
        <p:txBody>
          <a:bodyPr>
            <a:normAutofit/>
          </a:bodyPr>
          <a:lstStyle/>
          <a:p>
            <a:r>
              <a:rPr lang="fr-FR" sz="8000" dirty="0" smtClean="0">
                <a:latin typeface="Brady Bunch Remastered" panose="020B0600020202020204" pitchFamily="34" charset="0"/>
              </a:rPr>
              <a:t>Cherchez les synonymes!</a:t>
            </a:r>
            <a:endParaRPr lang="fr-FR" sz="8000" dirty="0">
              <a:latin typeface="Brady Bunch Remastered" panose="020B060002020202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214257" y="2053104"/>
            <a:ext cx="6493330" cy="48048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22288" indent="-522288">
              <a:lnSpc>
                <a:spcPct val="120000"/>
              </a:lnSpc>
            </a:pPr>
            <a:r>
              <a:rPr lang="fr-FR" sz="5400" dirty="0" smtClean="0">
                <a:solidFill>
                  <a:schemeClr val="tx1"/>
                </a:solidFill>
                <a:latin typeface="Dimbo" panose="020B0603010101010101" pitchFamily="34" charset="0"/>
              </a:rPr>
              <a:t>A.   Désirer / souhaiter quelque chose</a:t>
            </a:r>
          </a:p>
          <a:p>
            <a:pPr>
              <a:lnSpc>
                <a:spcPct val="120000"/>
              </a:lnSpc>
            </a:pPr>
            <a:endParaRPr lang="fr-FR" sz="5400" dirty="0" smtClean="0">
              <a:solidFill>
                <a:schemeClr val="tx1"/>
              </a:solidFill>
              <a:latin typeface="Dimbo" panose="020B0603010101010101" pitchFamily="34" charset="0"/>
            </a:endParaRPr>
          </a:p>
          <a:p>
            <a:pPr marL="522288" indent="-522288">
              <a:lnSpc>
                <a:spcPct val="120000"/>
              </a:lnSpc>
            </a:pPr>
            <a:r>
              <a:rPr lang="fr-FR" sz="5400" dirty="0" smtClean="0">
                <a:solidFill>
                  <a:schemeClr val="tx1"/>
                </a:solidFill>
                <a:latin typeface="Dimbo" panose="020B0603010101010101" pitchFamily="34" charset="0"/>
              </a:rPr>
              <a:t>B.   Avoir la capacité/la possibilité de faire quelque chose </a:t>
            </a:r>
          </a:p>
          <a:p>
            <a:pPr>
              <a:lnSpc>
                <a:spcPct val="120000"/>
              </a:lnSpc>
            </a:pPr>
            <a:endParaRPr lang="fr-FR" sz="5400" dirty="0" smtClean="0">
              <a:solidFill>
                <a:schemeClr val="tx1"/>
              </a:solidFill>
              <a:latin typeface="Dimbo" panose="020B0603010101010101" pitchFamily="34" charset="0"/>
            </a:endParaRPr>
          </a:p>
          <a:p>
            <a:pPr marL="571500" indent="-571500">
              <a:lnSpc>
                <a:spcPct val="120000"/>
              </a:lnSpc>
            </a:pPr>
            <a:r>
              <a:rPr lang="fr-FR" sz="5400" dirty="0" smtClean="0">
                <a:solidFill>
                  <a:schemeClr val="tx1"/>
                </a:solidFill>
                <a:latin typeface="Dimbo" panose="020B0603010101010101" pitchFamily="34" charset="0"/>
              </a:rPr>
              <a:t>C.   Être obligé de faire quelque chose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52400" y="2221833"/>
            <a:ext cx="5061857" cy="33189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14400" indent="-914400">
              <a:buAutoNum type="arabicPeriod"/>
            </a:pPr>
            <a:r>
              <a:rPr lang="fr-FR" sz="5400" dirty="0" smtClean="0">
                <a:solidFill>
                  <a:schemeClr val="tx1"/>
                </a:solidFill>
                <a:latin typeface="Dimbo" panose="020B0603010101010101" pitchFamily="34" charset="0"/>
              </a:rPr>
              <a:t>Pouvoir</a:t>
            </a:r>
          </a:p>
          <a:p>
            <a:pPr marL="914400" indent="-914400">
              <a:buAutoNum type="arabicPeriod"/>
            </a:pPr>
            <a:endParaRPr lang="fr-FR" sz="5400" dirty="0" smtClean="0">
              <a:solidFill>
                <a:schemeClr val="tx1"/>
              </a:solidFill>
              <a:latin typeface="Dimbo" panose="020B0603010101010101" pitchFamily="34" charset="0"/>
            </a:endParaRPr>
          </a:p>
          <a:p>
            <a:pPr marL="914400" indent="-914400">
              <a:buAutoNum type="arabicPeriod"/>
            </a:pPr>
            <a:r>
              <a:rPr lang="fr-FR" sz="5400" dirty="0" smtClean="0">
                <a:solidFill>
                  <a:schemeClr val="tx1"/>
                </a:solidFill>
                <a:latin typeface="Dimbo" panose="020B0603010101010101" pitchFamily="34" charset="0"/>
              </a:rPr>
              <a:t>Devoir</a:t>
            </a:r>
          </a:p>
          <a:p>
            <a:pPr marL="914400" indent="-914400">
              <a:buAutoNum type="arabicPeriod"/>
            </a:pPr>
            <a:endParaRPr lang="fr-FR" sz="5400" dirty="0" smtClean="0">
              <a:solidFill>
                <a:schemeClr val="tx1"/>
              </a:solidFill>
              <a:latin typeface="Dimbo" panose="020B0603010101010101" pitchFamily="34" charset="0"/>
            </a:endParaRPr>
          </a:p>
          <a:p>
            <a:pPr marL="914400" indent="-914400">
              <a:buAutoNum type="arabicPeriod"/>
            </a:pPr>
            <a:r>
              <a:rPr lang="fr-FR" sz="5400" dirty="0" smtClean="0">
                <a:solidFill>
                  <a:schemeClr val="tx1"/>
                </a:solidFill>
                <a:latin typeface="Dimbo" panose="020B0603010101010101" pitchFamily="34" charset="0"/>
              </a:rPr>
              <a:t>Vouloir</a:t>
            </a:r>
          </a:p>
        </p:txBody>
      </p:sp>
    </p:spTree>
    <p:extLst>
      <p:ext uri="{BB962C8B-B14F-4D97-AF65-F5344CB8AC3E}">
        <p14:creationId xmlns:p14="http://schemas.microsoft.com/office/powerpoint/2010/main" val="41947191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628" y="284176"/>
            <a:ext cx="11936185" cy="1508760"/>
          </a:xfrm>
        </p:spPr>
        <p:txBody>
          <a:bodyPr>
            <a:normAutofit fontScale="90000"/>
          </a:bodyPr>
          <a:lstStyle/>
          <a:p>
            <a:r>
              <a:rPr lang="fr-FR" sz="8000" dirty="0" smtClean="0">
                <a:latin typeface="Brady Bunch Remastered" panose="020B0600020202020204" pitchFamily="34" charset="0"/>
              </a:rPr>
              <a:t>Suivez les modèles pour écrire une phrase originale:</a:t>
            </a:r>
            <a:endParaRPr lang="fr-FR" sz="8000" dirty="0">
              <a:latin typeface="Brady Bunch Remastered" panose="020B060002020202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214257" y="2053104"/>
            <a:ext cx="6493330" cy="43476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14400" indent="-914400">
              <a:buAutoNum type="alphaUcPeriod"/>
            </a:pPr>
            <a:endParaRPr lang="fr-FR" sz="5400" dirty="0" smtClean="0">
              <a:solidFill>
                <a:schemeClr val="tx1"/>
              </a:solidFill>
              <a:latin typeface="Dimbo" panose="020B0603010101010101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30628" y="1792936"/>
            <a:ext cx="11734800" cy="532311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fr-FR" sz="3200" dirty="0" smtClean="0">
                <a:solidFill>
                  <a:schemeClr val="tx1"/>
                </a:solidFill>
                <a:latin typeface="Dimbo" panose="020B0603010101010101" pitchFamily="34" charset="0"/>
              </a:rPr>
              <a:t>Je </a:t>
            </a:r>
            <a:r>
              <a:rPr lang="fr-FR" sz="3200" u="sng" dirty="0" smtClean="0">
                <a:solidFill>
                  <a:schemeClr val="tx1"/>
                </a:solidFill>
                <a:latin typeface="Dimbo" panose="020B0603010101010101" pitchFamily="34" charset="0"/>
              </a:rPr>
              <a:t>veux</a:t>
            </a:r>
            <a:r>
              <a:rPr lang="fr-FR" sz="3200" dirty="0" smtClean="0">
                <a:solidFill>
                  <a:schemeClr val="tx1"/>
                </a:solidFill>
                <a:latin typeface="Dimbo" panose="020B0603010101010101" pitchFamily="34" charset="0"/>
              </a:rPr>
              <a:t> aller au cinéma, mais je ne </a:t>
            </a:r>
            <a:r>
              <a:rPr lang="fr-FR" sz="3200" u="sng" dirty="0" smtClean="0">
                <a:solidFill>
                  <a:schemeClr val="tx1"/>
                </a:solidFill>
                <a:latin typeface="Dimbo" panose="020B0603010101010101" pitchFamily="34" charset="0"/>
              </a:rPr>
              <a:t>peux</a:t>
            </a:r>
            <a:r>
              <a:rPr lang="fr-FR" sz="3200" dirty="0" smtClean="0">
                <a:solidFill>
                  <a:schemeClr val="tx1"/>
                </a:solidFill>
                <a:latin typeface="Dimbo" panose="020B0603010101010101" pitchFamily="34" charset="0"/>
              </a:rPr>
              <a:t> pas parce que je </a:t>
            </a:r>
            <a:r>
              <a:rPr lang="fr-FR" sz="3200" u="sng" dirty="0" smtClean="0">
                <a:solidFill>
                  <a:schemeClr val="tx1"/>
                </a:solidFill>
                <a:latin typeface="Dimbo" panose="020B0603010101010101" pitchFamily="34" charset="0"/>
              </a:rPr>
              <a:t>dois</a:t>
            </a:r>
            <a:r>
              <a:rPr lang="fr-FR" sz="3200" dirty="0" smtClean="0">
                <a:solidFill>
                  <a:schemeClr val="tx1"/>
                </a:solidFill>
                <a:latin typeface="Dimbo" panose="020B0603010101010101" pitchFamily="34" charset="0"/>
              </a:rPr>
              <a:t> faire du babysitting.</a:t>
            </a:r>
          </a:p>
          <a:p>
            <a:pPr>
              <a:lnSpc>
                <a:spcPct val="120000"/>
              </a:lnSpc>
            </a:pPr>
            <a:endParaRPr lang="fr-FR" sz="3200" dirty="0" smtClean="0">
              <a:solidFill>
                <a:schemeClr val="tx1"/>
              </a:solidFill>
              <a:latin typeface="Dimbo" panose="020B0603010101010101" pitchFamily="34" charset="0"/>
            </a:endParaRPr>
          </a:p>
          <a:p>
            <a:pPr>
              <a:lnSpc>
                <a:spcPct val="120000"/>
              </a:lnSpc>
            </a:pPr>
            <a:r>
              <a:rPr lang="fr-FR" sz="3200" dirty="0" smtClean="0">
                <a:solidFill>
                  <a:schemeClr val="tx1"/>
                </a:solidFill>
                <a:latin typeface="Dimbo" panose="020B0603010101010101" pitchFamily="34" charset="0"/>
              </a:rPr>
              <a:t>Je </a:t>
            </a:r>
            <a:r>
              <a:rPr lang="fr-FR" sz="3200" u="sng" dirty="0" smtClean="0">
                <a:solidFill>
                  <a:schemeClr val="tx1"/>
                </a:solidFill>
                <a:latin typeface="Dimbo" panose="020B0603010101010101" pitchFamily="34" charset="0"/>
              </a:rPr>
              <a:t>veux</a:t>
            </a:r>
            <a:r>
              <a:rPr lang="fr-FR" sz="3200" dirty="0" smtClean="0">
                <a:solidFill>
                  <a:schemeClr val="tx1"/>
                </a:solidFill>
                <a:latin typeface="Dimbo" panose="020B0603010101010101" pitchFamily="34" charset="0"/>
              </a:rPr>
              <a:t> sortir ce soir, mais je ne </a:t>
            </a:r>
            <a:r>
              <a:rPr lang="fr-FR" sz="3200" u="sng" dirty="0" smtClean="0">
                <a:solidFill>
                  <a:schemeClr val="tx1"/>
                </a:solidFill>
                <a:latin typeface="Dimbo" panose="020B0603010101010101" pitchFamily="34" charset="0"/>
              </a:rPr>
              <a:t>peux</a:t>
            </a:r>
            <a:r>
              <a:rPr lang="fr-FR" sz="3200" dirty="0" smtClean="0">
                <a:solidFill>
                  <a:schemeClr val="tx1"/>
                </a:solidFill>
                <a:latin typeface="Dimbo" panose="020B0603010101010101" pitchFamily="34" charset="0"/>
              </a:rPr>
              <a:t> pas parce que je </a:t>
            </a:r>
            <a:r>
              <a:rPr lang="fr-FR" sz="3200" u="sng" dirty="0" smtClean="0">
                <a:solidFill>
                  <a:schemeClr val="tx1"/>
                </a:solidFill>
                <a:latin typeface="Dimbo" panose="020B0603010101010101" pitchFamily="34" charset="0"/>
              </a:rPr>
              <a:t>dois</a:t>
            </a:r>
            <a:r>
              <a:rPr lang="fr-FR" sz="3200" dirty="0" smtClean="0">
                <a:solidFill>
                  <a:schemeClr val="tx1"/>
                </a:solidFill>
                <a:latin typeface="Dimbo" panose="020B0603010101010101" pitchFamily="34" charset="0"/>
              </a:rPr>
              <a:t> faire mes devoirs.</a:t>
            </a:r>
          </a:p>
          <a:p>
            <a:pPr>
              <a:lnSpc>
                <a:spcPct val="120000"/>
              </a:lnSpc>
            </a:pPr>
            <a:endParaRPr lang="fr-FR" sz="3200" dirty="0" smtClean="0">
              <a:solidFill>
                <a:schemeClr val="tx1"/>
              </a:solidFill>
              <a:latin typeface="Dimbo" panose="020B0603010101010101" pitchFamily="34" charset="0"/>
            </a:endParaRPr>
          </a:p>
          <a:p>
            <a:pPr>
              <a:lnSpc>
                <a:spcPct val="120000"/>
              </a:lnSpc>
            </a:pPr>
            <a:r>
              <a:rPr lang="fr-FR" sz="3200" dirty="0" smtClean="0">
                <a:solidFill>
                  <a:schemeClr val="tx1"/>
                </a:solidFill>
                <a:latin typeface="Dimbo" panose="020B0603010101010101" pitchFamily="34" charset="0"/>
              </a:rPr>
              <a:t>Je </a:t>
            </a:r>
            <a:r>
              <a:rPr lang="fr-FR" sz="3200" u="sng" dirty="0" smtClean="0">
                <a:solidFill>
                  <a:schemeClr val="tx1"/>
                </a:solidFill>
                <a:latin typeface="Dimbo" panose="020B0603010101010101" pitchFamily="34" charset="0"/>
              </a:rPr>
              <a:t>veux</a:t>
            </a:r>
            <a:r>
              <a:rPr lang="fr-FR" sz="3200" dirty="0" smtClean="0">
                <a:solidFill>
                  <a:schemeClr val="tx1"/>
                </a:solidFill>
                <a:latin typeface="Dimbo" panose="020B0603010101010101" pitchFamily="34" charset="0"/>
              </a:rPr>
              <a:t> manger de la pizza et du chocolat, mais je ne </a:t>
            </a:r>
            <a:r>
              <a:rPr lang="fr-FR" sz="3200" u="sng" dirty="0" smtClean="0">
                <a:solidFill>
                  <a:schemeClr val="tx1"/>
                </a:solidFill>
                <a:latin typeface="Dimbo" panose="020B0603010101010101" pitchFamily="34" charset="0"/>
              </a:rPr>
              <a:t>peux</a:t>
            </a:r>
            <a:r>
              <a:rPr lang="fr-FR" sz="3200" dirty="0" smtClean="0">
                <a:solidFill>
                  <a:schemeClr val="tx1"/>
                </a:solidFill>
                <a:latin typeface="Dimbo" panose="020B0603010101010101" pitchFamily="34" charset="0"/>
              </a:rPr>
              <a:t> pas parce que je ne </a:t>
            </a:r>
            <a:r>
              <a:rPr lang="fr-FR" sz="3200" u="sng" dirty="0" smtClean="0">
                <a:solidFill>
                  <a:schemeClr val="tx1"/>
                </a:solidFill>
                <a:latin typeface="Dimbo" panose="020B0603010101010101" pitchFamily="34" charset="0"/>
              </a:rPr>
              <a:t>veux</a:t>
            </a:r>
            <a:r>
              <a:rPr lang="fr-FR" sz="3200" dirty="0" smtClean="0">
                <a:solidFill>
                  <a:schemeClr val="tx1"/>
                </a:solidFill>
                <a:latin typeface="Dimbo" panose="020B0603010101010101" pitchFamily="34" charset="0"/>
              </a:rPr>
              <a:t> pas grossir!</a:t>
            </a:r>
          </a:p>
        </p:txBody>
      </p:sp>
    </p:spTree>
    <p:extLst>
      <p:ext uri="{BB962C8B-B14F-4D97-AF65-F5344CB8AC3E}">
        <p14:creationId xmlns:p14="http://schemas.microsoft.com/office/powerpoint/2010/main" val="124831067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anded">
  <a:themeElements>
    <a:clrScheme name="Banded">
      <a:dk1>
        <a:srgbClr val="2C2C2C"/>
      </a:dk1>
      <a:lt1>
        <a:srgbClr val="FFFFFF"/>
      </a:lt1>
      <a:dk2>
        <a:srgbClr val="099BDD"/>
      </a:dk2>
      <a:lt2>
        <a:srgbClr val="F2F2F2"/>
      </a:lt2>
      <a:accent1>
        <a:srgbClr val="FFC000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Banded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nd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nded" id="{98DFF888-2449-4D28-977C-6306C017633E}" vid="{9792607F-9579-4224-82FF-9C88C3E1E5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TC103090430[[fn=Banded]]</Template>
  <TotalTime>14</TotalTime>
  <Words>102</Words>
  <Application>Microsoft Office PowerPoint</Application>
  <PresentationFormat>Widescreen</PresentationFormat>
  <Paragraphs>17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Brady Bunch Remastered</vt:lpstr>
      <vt:lpstr>Corbel</vt:lpstr>
      <vt:lpstr>Dimbo</vt:lpstr>
      <vt:lpstr>Wingdings</vt:lpstr>
      <vt:lpstr>Banded</vt:lpstr>
      <vt:lpstr>Cherchez les synonymes!</vt:lpstr>
      <vt:lpstr>Suivez les modèles pour écrire une phrase originale: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Cherchez les synonymes!</dc:title>
  <dc:creator>Danielle Berndt</dc:creator>
  <cp:lastModifiedBy>Danielle Berndt</cp:lastModifiedBy>
  <cp:revision>2</cp:revision>
  <dcterms:created xsi:type="dcterms:W3CDTF">2014-09-26T11:23:32Z</dcterms:created>
  <dcterms:modified xsi:type="dcterms:W3CDTF">2014-09-26T11:37:39Z</dcterms:modified>
</cp:coreProperties>
</file>